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7EF1-115E-21CB-1DB0-C6BFB94F6C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92FCA3-B9A6-B05C-4755-CDA2E4E5E8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E9BF76-1CF5-C4F8-51F2-A0CEBEE1785C}"/>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A52B8532-DC23-F19A-DD8C-00B2E3030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04486-A864-D4CB-1425-BA72BFF2524D}"/>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86080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BC93A-D148-492E-06CA-B1059F5A22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73DD9-927F-F5DA-699F-0A37B8E7C8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DBA4F-F51A-4739-21D3-AF727AB8FD18}"/>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B89CCD0E-7B6E-B7D5-3BF0-63F283E423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4E42A0-4A2E-3C29-A2AB-DE8583CB42BC}"/>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3208921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813BA-C18C-657F-E4CF-58ACCEC1DF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366B1E-95E6-B8CC-AE2D-6611620C5F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B3339-EA17-0697-40F5-81F8F3848229}"/>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1541F6B2-DF0F-E142-9BA5-A8EFB9D98F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07AC2-8048-517C-52C4-E977348EE01E}"/>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777090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4A2D-907F-15D6-EDC7-EAF847748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DAB24-94A7-B9AE-1463-326E533D4E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E8353-A4DF-CD90-F9D9-2A8E59C6242A}"/>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F2549EFF-A362-CADB-E03E-4980233B1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E4985-D334-8D18-6E2C-250AF8899D00}"/>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962095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C755-DBF5-3D41-9476-361C658D49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D60811-5B98-D2D1-DF42-EA1B1E2C4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6C947-3778-2681-2E5D-39FA94DC55FD}"/>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300B054F-96A2-F4C5-EA97-DF44282A8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7A4D0-F9AE-59D1-CCEB-35249593204A}"/>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2108080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C2625-C78D-1ECD-B53F-DFCF88109B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240351-5EE7-B019-2D00-8FAA862125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749087-FEFB-E58C-3869-173DB79695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FC2DCC-6946-BF16-99D5-D992541080FA}"/>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6" name="Footer Placeholder 5">
            <a:extLst>
              <a:ext uri="{FF2B5EF4-FFF2-40B4-BE49-F238E27FC236}">
                <a16:creationId xmlns:a16="http://schemas.microsoft.com/office/drawing/2014/main" id="{119C0A8C-C0D6-03EA-0915-9ACD7353AD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374EBB-640E-FA18-59B2-CF7B06413B51}"/>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2865889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3CE5-A1BA-E0BA-8B84-95821F0380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AD5D9F2-E4A4-C706-6A28-3B20B5D81F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298EA-6E95-56BE-1824-D3C5EDBC58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7B1C85-3505-9528-6025-A975FAFAC3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784D62-1D1C-9424-FFB5-A342A6F349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F8152C-A30C-4FD5-8AAC-3CF96AFD810B}"/>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8" name="Footer Placeholder 7">
            <a:extLst>
              <a:ext uri="{FF2B5EF4-FFF2-40B4-BE49-F238E27FC236}">
                <a16:creationId xmlns:a16="http://schemas.microsoft.com/office/drawing/2014/main" id="{4402F2FB-353A-4092-E231-D4036B6715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CEE49E-F3BB-CB9D-F1E0-7E09DDBDF381}"/>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234868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D7EE-9B15-B17A-C805-A11A95E2F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79694F-48A0-24B5-5BE8-C32292383E8E}"/>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4" name="Footer Placeholder 3">
            <a:extLst>
              <a:ext uri="{FF2B5EF4-FFF2-40B4-BE49-F238E27FC236}">
                <a16:creationId xmlns:a16="http://schemas.microsoft.com/office/drawing/2014/main" id="{83B911D0-3CDF-20D3-B4BF-FA02D994D3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329AA6-74D6-C6E0-06D7-634347FD5C55}"/>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338008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AE885-A4C7-84E4-749E-3618DFE2A2D3}"/>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3" name="Footer Placeholder 2">
            <a:extLst>
              <a:ext uri="{FF2B5EF4-FFF2-40B4-BE49-F238E27FC236}">
                <a16:creationId xmlns:a16="http://schemas.microsoft.com/office/drawing/2014/main" id="{5106414C-41B9-180D-F96B-12424CA2A1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E53049-480E-2E92-5053-D4E9B2579DE8}"/>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24592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AD6F-8C24-1B34-2B65-66A2699F9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61EE8B-97B8-9261-75BF-C3F880F6D0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2BBFF0-D373-45D9-FD29-AE7E99992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64781-45D8-FD10-7807-CE64552B9FA6}"/>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6" name="Footer Placeholder 5">
            <a:extLst>
              <a:ext uri="{FF2B5EF4-FFF2-40B4-BE49-F238E27FC236}">
                <a16:creationId xmlns:a16="http://schemas.microsoft.com/office/drawing/2014/main" id="{D286E8C1-BF26-2A88-0EAE-DB263EAB9A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5BB57-6A3D-9E5A-1694-023E0C309425}"/>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837402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9CA92-3C20-9873-68D4-E256A41D34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CFB6CA-F555-391D-AE03-D39B482B9E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CA4CD0-B01C-A6A1-12DC-B79F8A7B3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88008F-8C48-2C0F-676C-FF60FDCA9C6F}"/>
              </a:ext>
            </a:extLst>
          </p:cNvPr>
          <p:cNvSpPr>
            <a:spLocks noGrp="1"/>
          </p:cNvSpPr>
          <p:nvPr>
            <p:ph type="dt" sz="half" idx="10"/>
          </p:nvPr>
        </p:nvSpPr>
        <p:spPr/>
        <p:txBody>
          <a:bodyPr/>
          <a:lstStyle/>
          <a:p>
            <a:fld id="{43FED4DB-A04E-44D3-9081-F934782EDB37}" type="datetimeFigureOut">
              <a:rPr lang="en-US" smtClean="0"/>
              <a:t>4/30/2025</a:t>
            </a:fld>
            <a:endParaRPr lang="en-US"/>
          </a:p>
        </p:txBody>
      </p:sp>
      <p:sp>
        <p:nvSpPr>
          <p:cNvPr id="6" name="Footer Placeholder 5">
            <a:extLst>
              <a:ext uri="{FF2B5EF4-FFF2-40B4-BE49-F238E27FC236}">
                <a16:creationId xmlns:a16="http://schemas.microsoft.com/office/drawing/2014/main" id="{8FE5C50F-3EA0-199E-5C92-2A3F0E81FD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E8205-E1D1-04A5-A4B2-59B5FAB403C6}"/>
              </a:ext>
            </a:extLst>
          </p:cNvPr>
          <p:cNvSpPr>
            <a:spLocks noGrp="1"/>
          </p:cNvSpPr>
          <p:nvPr>
            <p:ph type="sldNum" sz="quarter" idx="12"/>
          </p:nvPr>
        </p:nvSpPr>
        <p:spPr/>
        <p:txBody>
          <a:bodyPr/>
          <a:lstStyle/>
          <a:p>
            <a:fld id="{02FED30D-312F-492C-BFF3-ED3B07363399}" type="slidenum">
              <a:rPr lang="en-US" smtClean="0"/>
              <a:t>‹#›</a:t>
            </a:fld>
            <a:endParaRPr lang="en-US"/>
          </a:p>
        </p:txBody>
      </p:sp>
    </p:spTree>
    <p:extLst>
      <p:ext uri="{BB962C8B-B14F-4D97-AF65-F5344CB8AC3E}">
        <p14:creationId xmlns:p14="http://schemas.microsoft.com/office/powerpoint/2010/main" val="239743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18517-393E-DBEA-320B-A872BB647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7FA1A5-7C67-D0E1-E622-7370AE9A3E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799B7-8744-0BFA-6178-B72B5B300B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FED4DB-A04E-44D3-9081-F934782EDB37}" type="datetimeFigureOut">
              <a:rPr lang="en-US" smtClean="0"/>
              <a:t>4/30/2025</a:t>
            </a:fld>
            <a:endParaRPr lang="en-US"/>
          </a:p>
        </p:txBody>
      </p:sp>
      <p:sp>
        <p:nvSpPr>
          <p:cNvPr id="5" name="Footer Placeholder 4">
            <a:extLst>
              <a:ext uri="{FF2B5EF4-FFF2-40B4-BE49-F238E27FC236}">
                <a16:creationId xmlns:a16="http://schemas.microsoft.com/office/drawing/2014/main" id="{90C965D8-BCFE-70A3-AAC3-42DB9A75D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060B5E-5253-9EE5-A83B-D76A6A8CA2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FED30D-312F-492C-BFF3-ED3B07363399}" type="slidenum">
              <a:rPr lang="en-US" smtClean="0"/>
              <a:t>‹#›</a:t>
            </a:fld>
            <a:endParaRPr lang="en-US"/>
          </a:p>
        </p:txBody>
      </p:sp>
    </p:spTree>
    <p:extLst>
      <p:ext uri="{BB962C8B-B14F-4D97-AF65-F5344CB8AC3E}">
        <p14:creationId xmlns:p14="http://schemas.microsoft.com/office/powerpoint/2010/main" val="3968849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xoplanetarchive.ipac.caltech.edu/docs/data.html"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E5B6-2FC6-7E1E-1157-DBC2E1C788D3}"/>
              </a:ext>
            </a:extLst>
          </p:cNvPr>
          <p:cNvSpPr>
            <a:spLocks noGrp="1"/>
          </p:cNvSpPr>
          <p:nvPr>
            <p:ph type="ctrTitle"/>
          </p:nvPr>
        </p:nvSpPr>
        <p:spPr>
          <a:xfrm>
            <a:off x="1524000" y="1122363"/>
            <a:ext cx="9144000" cy="1789471"/>
          </a:xfrm>
        </p:spPr>
        <p:txBody>
          <a:bodyPr>
            <a:normAutofit/>
          </a:bodyPr>
          <a:lstStyle/>
          <a:p>
            <a:r>
              <a:rPr lang="en-US" sz="3000" dirty="0">
                <a:latin typeface="Times New Roman" panose="02020603050405020304" pitchFamily="18" charset="0"/>
                <a:cs typeface="Times New Roman" panose="02020603050405020304" pitchFamily="18" charset="0"/>
              </a:rPr>
              <a:t>ML PROJECT ON</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EXOPLANET HABITABILITY PREDICTION</a:t>
            </a:r>
          </a:p>
        </p:txBody>
      </p:sp>
      <p:sp>
        <p:nvSpPr>
          <p:cNvPr id="3" name="Subtitle 2">
            <a:extLst>
              <a:ext uri="{FF2B5EF4-FFF2-40B4-BE49-F238E27FC236}">
                <a16:creationId xmlns:a16="http://schemas.microsoft.com/office/drawing/2014/main" id="{BEAF5280-F22A-C70E-9083-F5539581F46D}"/>
              </a:ext>
            </a:extLst>
          </p:cNvPr>
          <p:cNvSpPr>
            <a:spLocks noGrp="1"/>
          </p:cNvSpPr>
          <p:nvPr>
            <p:ph type="subTitle" idx="1"/>
          </p:nvPr>
        </p:nvSpPr>
        <p:spPr>
          <a:xfrm>
            <a:off x="3755923" y="4100052"/>
            <a:ext cx="6912076" cy="1789470"/>
          </a:xfrm>
        </p:spPr>
        <p:txBody>
          <a:bodyPr>
            <a:normAutofit/>
          </a:bodyPr>
          <a:lstStyle/>
          <a:p>
            <a:pPr algn="l"/>
            <a:r>
              <a:rPr lang="en-US" sz="1800" dirty="0">
                <a:latin typeface="Times New Roman" panose="02020603050405020304" pitchFamily="18" charset="0"/>
                <a:cs typeface="Times New Roman" panose="02020603050405020304" pitchFamily="18" charset="0"/>
              </a:rPr>
              <a:t>By-</a:t>
            </a:r>
          </a:p>
          <a:p>
            <a:pPr algn="l"/>
            <a:r>
              <a:rPr lang="en-US" sz="1800" dirty="0">
                <a:latin typeface="Times New Roman" panose="02020603050405020304" pitchFamily="18" charset="0"/>
                <a:cs typeface="Times New Roman" panose="02020603050405020304" pitchFamily="18" charset="0"/>
              </a:rPr>
              <a:t>	Name- Pranjal Sinha</a:t>
            </a:r>
          </a:p>
          <a:p>
            <a:pPr algn="l"/>
            <a:r>
              <a:rPr lang="en-US" sz="1800" dirty="0">
                <a:latin typeface="Times New Roman" panose="02020603050405020304" pitchFamily="18" charset="0"/>
                <a:cs typeface="Times New Roman" panose="02020603050405020304" pitchFamily="18" charset="0"/>
              </a:rPr>
              <a:t>	Reg. no.- 12206214</a:t>
            </a:r>
          </a:p>
          <a:p>
            <a:pPr algn="l"/>
            <a:r>
              <a:rPr lang="en-US" sz="1800" dirty="0">
                <a:latin typeface="Times New Roman" panose="02020603050405020304" pitchFamily="18" charset="0"/>
                <a:cs typeface="Times New Roman" panose="02020603050405020304" pitchFamily="18" charset="0"/>
              </a:rPr>
              <a:t>	Roll no.- B53</a:t>
            </a:r>
          </a:p>
          <a:p>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B3EF0CB-392F-0847-F2BF-00177795C5D0}"/>
              </a:ext>
            </a:extLst>
          </p:cNvPr>
          <p:cNvPicPr>
            <a:picLocks noChangeAspect="1"/>
          </p:cNvPicPr>
          <p:nvPr/>
        </p:nvPicPr>
        <p:blipFill>
          <a:blip r:embed="rId2"/>
          <a:stretch>
            <a:fillRect/>
          </a:stretch>
        </p:blipFill>
        <p:spPr>
          <a:xfrm>
            <a:off x="0" y="0"/>
            <a:ext cx="1887794" cy="1122363"/>
          </a:xfrm>
          <a:prstGeom prst="rect">
            <a:avLst/>
          </a:prstGeom>
        </p:spPr>
      </p:pic>
      <p:pic>
        <p:nvPicPr>
          <p:cNvPr id="5" name="Picture 4" descr="Education (UG/PG) Programs for Professionals, Online Degree ...">
            <a:extLst>
              <a:ext uri="{FF2B5EF4-FFF2-40B4-BE49-F238E27FC236}">
                <a16:creationId xmlns:a16="http://schemas.microsoft.com/office/drawing/2014/main" id="{6CD46388-C470-CD8E-8211-AE2A68DDA5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7" name="Picture 6">
            <a:extLst>
              <a:ext uri="{FF2B5EF4-FFF2-40B4-BE49-F238E27FC236}">
                <a16:creationId xmlns:a16="http://schemas.microsoft.com/office/drawing/2014/main" id="{E4108C01-CBCA-0D53-3D51-9774A21451B0}"/>
              </a:ext>
            </a:extLst>
          </p:cNvPr>
          <p:cNvPicPr>
            <a:picLocks noChangeAspect="1"/>
          </p:cNvPicPr>
          <p:nvPr/>
        </p:nvPicPr>
        <p:blipFill>
          <a:blip r:embed="rId4"/>
          <a:stretch>
            <a:fillRect/>
          </a:stretch>
        </p:blipFill>
        <p:spPr>
          <a:xfrm>
            <a:off x="8527026" y="3092245"/>
            <a:ext cx="3340509" cy="3397045"/>
          </a:xfrm>
          <a:prstGeom prst="rect">
            <a:avLst/>
          </a:prstGeom>
        </p:spPr>
      </p:pic>
      <p:pic>
        <p:nvPicPr>
          <p:cNvPr id="9" name="Picture 8">
            <a:extLst>
              <a:ext uri="{FF2B5EF4-FFF2-40B4-BE49-F238E27FC236}">
                <a16:creationId xmlns:a16="http://schemas.microsoft.com/office/drawing/2014/main" id="{53D38B72-53A9-F3CC-0FC0-42975CEF042D}"/>
              </a:ext>
            </a:extLst>
          </p:cNvPr>
          <p:cNvPicPr>
            <a:picLocks noChangeAspect="1"/>
          </p:cNvPicPr>
          <p:nvPr/>
        </p:nvPicPr>
        <p:blipFill>
          <a:blip r:embed="rId5"/>
          <a:stretch>
            <a:fillRect/>
          </a:stretch>
        </p:blipFill>
        <p:spPr>
          <a:xfrm>
            <a:off x="93407" y="3092244"/>
            <a:ext cx="3571568" cy="3397045"/>
          </a:xfrm>
          <a:prstGeom prst="rect">
            <a:avLst/>
          </a:prstGeom>
        </p:spPr>
      </p:pic>
    </p:spTree>
    <p:extLst>
      <p:ext uri="{BB962C8B-B14F-4D97-AF65-F5344CB8AC3E}">
        <p14:creationId xmlns:p14="http://schemas.microsoft.com/office/powerpoint/2010/main" val="131659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6F67B-C047-CE80-1DD7-5D123D6538B2}"/>
              </a:ext>
            </a:extLst>
          </p:cNvPr>
          <p:cNvSpPr>
            <a:spLocks noGrp="1"/>
          </p:cNvSpPr>
          <p:nvPr>
            <p:ph type="title"/>
          </p:nvPr>
        </p:nvSpPr>
        <p:spPr>
          <a:xfrm>
            <a:off x="838200" y="365126"/>
            <a:ext cx="10515600" cy="757238"/>
          </a:xfrm>
        </p:spPr>
        <p:txBody>
          <a:bodyPr>
            <a:normAutofit/>
          </a:bodyPr>
          <a:lstStyle/>
          <a:p>
            <a:pPr algn="ctr"/>
            <a:r>
              <a:rPr lang="en-US" sz="3600" b="1" dirty="0">
                <a:latin typeface="Times New Roman" panose="02020603050405020304" pitchFamily="18" charset="0"/>
                <a:cs typeface="Times New Roman" panose="02020603050405020304" pitchFamily="18" charset="0"/>
              </a:rPr>
              <a:t>CHALLENGES FACED</a:t>
            </a:r>
          </a:p>
        </p:txBody>
      </p:sp>
      <p:sp>
        <p:nvSpPr>
          <p:cNvPr id="3" name="Content Placeholder 2">
            <a:extLst>
              <a:ext uri="{FF2B5EF4-FFF2-40B4-BE49-F238E27FC236}">
                <a16:creationId xmlns:a16="http://schemas.microsoft.com/office/drawing/2014/main" id="{01C5DCDB-67E9-1090-89DA-AA9B34373493}"/>
              </a:ext>
            </a:extLst>
          </p:cNvPr>
          <p:cNvSpPr>
            <a:spLocks noGrp="1"/>
          </p:cNvSpPr>
          <p:nvPr>
            <p:ph sz="half" idx="1"/>
          </p:nvPr>
        </p:nvSpPr>
        <p:spPr/>
        <p:txBody>
          <a:bodyPr>
            <a:normAutofi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Missing Data: Several critical columns had over 30% missing values.</a:t>
            </a:r>
          </a:p>
          <a:p>
            <a:r>
              <a:rPr lang="en-US" sz="2000" dirty="0">
                <a:latin typeface="Times New Roman" panose="02020603050405020304" pitchFamily="18" charset="0"/>
                <a:cs typeface="Times New Roman" panose="02020603050405020304" pitchFamily="18" charset="0"/>
              </a:rPr>
              <a:t>Lack of Labels: Forced us to adopt unsupervised learning.</a:t>
            </a:r>
          </a:p>
          <a:p>
            <a:r>
              <a:rPr lang="en-US" sz="2000" dirty="0">
                <a:latin typeface="Times New Roman" panose="02020603050405020304" pitchFamily="18" charset="0"/>
                <a:cs typeface="Times New Roman" panose="02020603050405020304" pitchFamily="18" charset="0"/>
              </a:rPr>
              <a:t>Feature Selection: Required astrophysical knowledge.</a:t>
            </a:r>
          </a:p>
          <a:p>
            <a:r>
              <a:rPr lang="en-US" sz="2000" dirty="0">
                <a:latin typeface="Times New Roman" panose="02020603050405020304" pitchFamily="18" charset="0"/>
                <a:cs typeface="Times New Roman" panose="02020603050405020304" pitchFamily="18" charset="0"/>
              </a:rPr>
              <a:t>Cluster Interpretation: Naming clusters without labels was subjective.</a:t>
            </a:r>
          </a:p>
          <a:p>
            <a:r>
              <a:rPr lang="en-US" sz="2000" dirty="0">
                <a:latin typeface="Times New Roman" panose="02020603050405020304" pitchFamily="18" charset="0"/>
                <a:cs typeface="Times New Roman" panose="02020603050405020304" pitchFamily="18" charset="0"/>
              </a:rPr>
              <a:t>App Integration: Linking backend ML model with a clean frontend took time.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F96DCC4-D973-D34F-0649-67BA5DDA031E}"/>
              </a:ext>
            </a:extLst>
          </p:cNvPr>
          <p:cNvPicPr>
            <a:picLocks noChangeAspect="1"/>
          </p:cNvPicPr>
          <p:nvPr/>
        </p:nvPicPr>
        <p:blipFill>
          <a:blip r:embed="rId2"/>
          <a:stretch>
            <a:fillRect/>
          </a:stretch>
        </p:blipFill>
        <p:spPr>
          <a:xfrm>
            <a:off x="0" y="0"/>
            <a:ext cx="1887794" cy="1122363"/>
          </a:xfrm>
          <a:prstGeom prst="rect">
            <a:avLst/>
          </a:prstGeom>
        </p:spPr>
      </p:pic>
      <p:pic>
        <p:nvPicPr>
          <p:cNvPr id="9" name="Picture 8" descr="Education (UG/PG) Programs for Professionals, Online Degree ...">
            <a:extLst>
              <a:ext uri="{FF2B5EF4-FFF2-40B4-BE49-F238E27FC236}">
                <a16:creationId xmlns:a16="http://schemas.microsoft.com/office/drawing/2014/main" id="{C735A0A5-3F95-C65A-E638-92F1C42F83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9226" name="Picture 10">
            <a:extLst>
              <a:ext uri="{FF2B5EF4-FFF2-40B4-BE49-F238E27FC236}">
                <a16:creationId xmlns:a16="http://schemas.microsoft.com/office/drawing/2014/main" id="{EEE5B33C-1978-29D5-C8AD-26FDC4D609D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3" y="1487489"/>
            <a:ext cx="5695332" cy="488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71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FEE-38E3-963C-4BD0-9F1024337264}"/>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A43786F-62B4-B74E-073C-CD4271DD39DD}"/>
              </a:ext>
            </a:extLst>
          </p:cNvPr>
          <p:cNvSpPr>
            <a:spLocks noGrp="1"/>
          </p:cNvSpPr>
          <p:nvPr>
            <p:ph idx="1"/>
          </p:nvPr>
        </p:nvSpPr>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In conclusion, this project successfully demonstrates the use of unsupervised machine learning to assess the habitability of exoplanets based on their similarity to Earth. </a:t>
            </a:r>
          </a:p>
          <a:p>
            <a:pPr marL="0" indent="0" algn="just">
              <a:buNone/>
            </a:pPr>
            <a:r>
              <a:rPr lang="en-US" sz="2400" dirty="0">
                <a:latin typeface="Times New Roman" panose="02020603050405020304" pitchFamily="18" charset="0"/>
                <a:cs typeface="Times New Roman" panose="02020603050405020304" pitchFamily="18" charset="0"/>
              </a:rPr>
              <a:t>By leveraging astrophysical data and clustering techniques, we shifted from a traditional classification approach to a more exploratory analysis that enables insights into planetary characteristics without requiring predefined labels. </a:t>
            </a:r>
          </a:p>
          <a:p>
            <a:pPr marL="0" indent="0" algn="just">
              <a:buNone/>
            </a:pPr>
            <a:r>
              <a:rPr lang="en-US" sz="2400" dirty="0">
                <a:latin typeface="Times New Roman" panose="02020603050405020304" pitchFamily="18" charset="0"/>
                <a:cs typeface="Times New Roman" panose="02020603050405020304" pitchFamily="18" charset="0"/>
              </a:rPr>
              <a:t>The development of a web application further enhances accessibility and practical application of the model. This work not only deepens our understanding of exoplanetary systems but also lays the foundation for future research in astrobiology and automated planetary analysis, with potential for real-world scientific exploration.</a:t>
            </a:r>
          </a:p>
        </p:txBody>
      </p:sp>
      <p:pic>
        <p:nvPicPr>
          <p:cNvPr id="4" name="Picture 3">
            <a:extLst>
              <a:ext uri="{FF2B5EF4-FFF2-40B4-BE49-F238E27FC236}">
                <a16:creationId xmlns:a16="http://schemas.microsoft.com/office/drawing/2014/main" id="{B43F7C92-41B8-F2C4-A13E-659466B544D3}"/>
              </a:ext>
            </a:extLst>
          </p:cNvPr>
          <p:cNvPicPr>
            <a:picLocks noChangeAspect="1"/>
          </p:cNvPicPr>
          <p:nvPr/>
        </p:nvPicPr>
        <p:blipFill>
          <a:blip r:embed="rId2"/>
          <a:stretch>
            <a:fillRect/>
          </a:stretch>
        </p:blipFill>
        <p:spPr>
          <a:xfrm>
            <a:off x="0" y="0"/>
            <a:ext cx="1887794" cy="1122363"/>
          </a:xfrm>
          <a:prstGeom prst="rect">
            <a:avLst/>
          </a:prstGeom>
        </p:spPr>
      </p:pic>
      <p:pic>
        <p:nvPicPr>
          <p:cNvPr id="5" name="Picture 4" descr="Education (UG/PG) Programs for Professionals, Online Degree ...">
            <a:extLst>
              <a:ext uri="{FF2B5EF4-FFF2-40B4-BE49-F238E27FC236}">
                <a16:creationId xmlns:a16="http://schemas.microsoft.com/office/drawing/2014/main" id="{774EF1BB-5CE7-D76A-7E33-4660F9336C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spTree>
    <p:extLst>
      <p:ext uri="{BB962C8B-B14F-4D97-AF65-F5344CB8AC3E}">
        <p14:creationId xmlns:p14="http://schemas.microsoft.com/office/powerpoint/2010/main" val="1636673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39A6-5205-6BB1-6397-048B19A1E28B}"/>
              </a:ext>
            </a:extLst>
          </p:cNvPr>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2D50AB6-084B-4E65-8592-7221508558B7}"/>
              </a:ext>
            </a:extLst>
          </p:cNvPr>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NASA Exoplanet Archive: </a:t>
            </a:r>
            <a:r>
              <a:rPr lang="en-US" dirty="0">
                <a:latin typeface="Times New Roman" panose="02020603050405020304" pitchFamily="18" charset="0"/>
                <a:cs typeface="Times New Roman" panose="02020603050405020304" pitchFamily="18" charset="0"/>
                <a:hlinkClick r:id="rId2"/>
              </a:rPr>
              <a:t>https://exoplanetarchive.ipac.caltech.edu/docs/data.html</a:t>
            </a: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Astrobiology papers from journals like AAS, Elsevier.</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Scikit-learn Documentation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Flask Documentation</a:t>
            </a:r>
          </a:p>
          <a:p>
            <a:pP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Open source astronomy datasets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08779F3-D9FF-C787-5AC3-CF8CEB7B769E}"/>
              </a:ext>
            </a:extLst>
          </p:cNvPr>
          <p:cNvPicPr>
            <a:picLocks noChangeAspect="1"/>
          </p:cNvPicPr>
          <p:nvPr/>
        </p:nvPicPr>
        <p:blipFill>
          <a:blip r:embed="rId3"/>
          <a:stretch>
            <a:fillRect/>
          </a:stretch>
        </p:blipFill>
        <p:spPr>
          <a:xfrm>
            <a:off x="0" y="0"/>
            <a:ext cx="1887794" cy="1122363"/>
          </a:xfrm>
          <a:prstGeom prst="rect">
            <a:avLst/>
          </a:prstGeom>
        </p:spPr>
      </p:pic>
      <p:pic>
        <p:nvPicPr>
          <p:cNvPr id="5" name="Picture 4" descr="Education (UG/PG) Programs for Professionals, Online Degree ...">
            <a:extLst>
              <a:ext uri="{FF2B5EF4-FFF2-40B4-BE49-F238E27FC236}">
                <a16:creationId xmlns:a16="http://schemas.microsoft.com/office/drawing/2014/main" id="{F9BA2468-D59C-409F-53EE-36FCC694F35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spTree>
    <p:extLst>
      <p:ext uri="{BB962C8B-B14F-4D97-AF65-F5344CB8AC3E}">
        <p14:creationId xmlns:p14="http://schemas.microsoft.com/office/powerpoint/2010/main" val="354379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85E0F6-228B-92E7-9EAD-CF46FF8A80C5}"/>
              </a:ext>
            </a:extLst>
          </p:cNvPr>
          <p:cNvSpPr>
            <a:spLocks noGrp="1"/>
          </p:cNvSpPr>
          <p:nvPr>
            <p:ph idx="1"/>
          </p:nvPr>
        </p:nvSpPr>
        <p:spPr/>
        <p:txBody>
          <a:bodyPr>
            <a:normAutofit fontScale="92500" lnSpcReduction="10000"/>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Thank you for your time and attention! I appreciate the opportunity to share my project. A special thanks to my mentors, peers, and the faculty at Lovely Professional University for their support. I hope this presentation offered valuable insights into the role of machine learning in discovering habitable worlds beyond Earth.</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GitHub Repository Link</a:t>
            </a:r>
          </a:p>
          <a:p>
            <a:pPr marL="0" indent="0" algn="ctr">
              <a:buNone/>
            </a:pPr>
            <a:endParaRPr lang="en-US" sz="4800" b="1" dirty="0">
              <a:latin typeface="Times New Roman" panose="02020603050405020304" pitchFamily="18" charset="0"/>
              <a:cs typeface="Times New Roman" panose="02020603050405020304" pitchFamily="18" charset="0"/>
            </a:endParaRPr>
          </a:p>
          <a:p>
            <a:pPr marL="0" indent="0" algn="ctr">
              <a:buNone/>
            </a:pPr>
            <a:r>
              <a:rPr lang="en-US" sz="4800" b="1" dirty="0">
                <a:latin typeface="Times New Roman" panose="02020603050405020304" pitchFamily="18" charset="0"/>
                <a:cs typeface="Times New Roman" panose="02020603050405020304" pitchFamily="18" charset="0"/>
              </a:rPr>
              <a:t>Questions and feedback are welcomed!</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851BAD9-7BCE-06A1-AD6E-6807AFD19930}"/>
              </a:ext>
            </a:extLst>
          </p:cNvPr>
          <p:cNvPicPr>
            <a:picLocks noChangeAspect="1"/>
          </p:cNvPicPr>
          <p:nvPr/>
        </p:nvPicPr>
        <p:blipFill>
          <a:blip r:embed="rId2"/>
          <a:stretch>
            <a:fillRect/>
          </a:stretch>
        </p:blipFill>
        <p:spPr>
          <a:xfrm>
            <a:off x="0" y="0"/>
            <a:ext cx="1887794" cy="1122363"/>
          </a:xfrm>
          <a:prstGeom prst="rect">
            <a:avLst/>
          </a:prstGeom>
        </p:spPr>
      </p:pic>
      <p:pic>
        <p:nvPicPr>
          <p:cNvPr id="5" name="Picture 4" descr="Education (UG/PG) Programs for Professionals, Online Degree ...">
            <a:extLst>
              <a:ext uri="{FF2B5EF4-FFF2-40B4-BE49-F238E27FC236}">
                <a16:creationId xmlns:a16="http://schemas.microsoft.com/office/drawing/2014/main" id="{65B281B9-DE74-B363-CD39-48A4E23DEE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6" name="Picture 4" descr="thanks for following me">
            <a:extLst>
              <a:ext uri="{FF2B5EF4-FFF2-40B4-BE49-F238E27FC236}">
                <a16:creationId xmlns:a16="http://schemas.microsoft.com/office/drawing/2014/main" id="{8D7B0A12-A0DD-26A1-9652-B23789F92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3640" y="0"/>
            <a:ext cx="5260258" cy="18256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F9FB95E-3360-B2BB-6EC4-EF2ADB92C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1" y="3962399"/>
            <a:ext cx="1678858" cy="1563330"/>
          </a:xfrm>
          <a:prstGeom prst="rect">
            <a:avLst/>
          </a:prstGeom>
        </p:spPr>
      </p:pic>
    </p:spTree>
    <p:extLst>
      <p:ext uri="{BB962C8B-B14F-4D97-AF65-F5344CB8AC3E}">
        <p14:creationId xmlns:p14="http://schemas.microsoft.com/office/powerpoint/2010/main" val="1602194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C4794A6-DAE6-9291-36D5-0C2E7E205B45}"/>
              </a:ext>
            </a:extLst>
          </p:cNvPr>
          <p:cNvSpPr>
            <a:spLocks noGrp="1"/>
          </p:cNvSpPr>
          <p:nvPr>
            <p:ph type="title"/>
          </p:nvPr>
        </p:nvSpPr>
        <p:spPr>
          <a:xfrm>
            <a:off x="838200" y="206478"/>
            <a:ext cx="10515600" cy="1122363"/>
          </a:xfrm>
        </p:spPr>
        <p:txBody>
          <a:bodyPr>
            <a:normAutofit/>
          </a:bodyPr>
          <a:lstStyle/>
          <a:p>
            <a:pPr algn="ctr"/>
            <a:r>
              <a:rPr lang="en-US" sz="3600" b="1" dirty="0">
                <a:latin typeface="Times New Roman" panose="02020603050405020304" pitchFamily="18" charset="0"/>
                <a:cs typeface="Times New Roman" panose="02020603050405020304" pitchFamily="18" charset="0"/>
              </a:rPr>
              <a:t>INTRODUCTION</a:t>
            </a:r>
          </a:p>
        </p:txBody>
      </p:sp>
      <p:sp>
        <p:nvSpPr>
          <p:cNvPr id="11" name="Content Placeholder 10">
            <a:extLst>
              <a:ext uri="{FF2B5EF4-FFF2-40B4-BE49-F238E27FC236}">
                <a16:creationId xmlns:a16="http://schemas.microsoft.com/office/drawing/2014/main" id="{06D95C0A-F57E-7A77-8562-A5B0AF00B5EF}"/>
              </a:ext>
            </a:extLst>
          </p:cNvPr>
          <p:cNvSpPr>
            <a:spLocks noGrp="1"/>
          </p:cNvSpPr>
          <p:nvPr>
            <p:ph sz="half" idx="1"/>
          </p:nvPr>
        </p:nvSpPr>
        <p:spPr>
          <a:xfrm>
            <a:off x="838200" y="1122363"/>
            <a:ext cx="5181600" cy="5054600"/>
          </a:xfrm>
        </p:spPr>
        <p:txBody>
          <a:bodyP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400" b="1" i="1" dirty="0">
                <a:latin typeface="Times New Roman" panose="02020603050405020304" pitchFamily="18" charset="0"/>
                <a:cs typeface="Times New Roman" panose="02020603050405020304" pitchFamily="18" charset="0"/>
              </a:rPr>
              <a:t>Exploring Earth-like Worlds Beyond Our Solar System</a:t>
            </a:r>
            <a:endParaRPr lang="en-US" sz="2400" i="1"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Thousands of exoplanets have been discovered, but finding those like Earth remains a major goal.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Instead of traditional observation methods, this project uses unsupervised machine learning to group exoplanets by Earth-likeness — uncovering patterns without needing labeled data.</a:t>
            </a:r>
          </a:p>
        </p:txBody>
      </p:sp>
      <p:sp>
        <p:nvSpPr>
          <p:cNvPr id="4" name="Title 1">
            <a:extLst>
              <a:ext uri="{FF2B5EF4-FFF2-40B4-BE49-F238E27FC236}">
                <a16:creationId xmlns:a16="http://schemas.microsoft.com/office/drawing/2014/main" id="{0E9DBA1A-C43E-0DED-85B2-34B62869107B}"/>
              </a:ext>
            </a:extLst>
          </p:cNvPr>
          <p:cNvSpPr txBox="1">
            <a:spLocks/>
          </p:cNvSpPr>
          <p:nvPr/>
        </p:nvSpPr>
        <p:spPr>
          <a:xfrm>
            <a:off x="1524000" y="1122363"/>
            <a:ext cx="9144000" cy="1789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A2BBD9E2-3AFA-F1C8-4758-7D5A36B4826A}"/>
              </a:ext>
            </a:extLst>
          </p:cNvPr>
          <p:cNvSpPr txBox="1">
            <a:spLocks/>
          </p:cNvSpPr>
          <p:nvPr/>
        </p:nvSpPr>
        <p:spPr>
          <a:xfrm>
            <a:off x="3755923" y="4100052"/>
            <a:ext cx="6912076" cy="1789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644E5F4-A15F-31E8-E948-8F25A474DA50}"/>
              </a:ext>
            </a:extLst>
          </p:cNvPr>
          <p:cNvPicPr>
            <a:picLocks noChangeAspect="1"/>
          </p:cNvPicPr>
          <p:nvPr/>
        </p:nvPicPr>
        <p:blipFill>
          <a:blip r:embed="rId2"/>
          <a:stretch>
            <a:fillRect/>
          </a:stretch>
        </p:blipFill>
        <p:spPr>
          <a:xfrm>
            <a:off x="0" y="0"/>
            <a:ext cx="1887794" cy="1122363"/>
          </a:xfrm>
          <a:prstGeom prst="rect">
            <a:avLst/>
          </a:prstGeom>
        </p:spPr>
      </p:pic>
      <p:pic>
        <p:nvPicPr>
          <p:cNvPr id="7" name="Picture 6" descr="Education (UG/PG) Programs for Professionals, Online Degree ...">
            <a:extLst>
              <a:ext uri="{FF2B5EF4-FFF2-40B4-BE49-F238E27FC236}">
                <a16:creationId xmlns:a16="http://schemas.microsoft.com/office/drawing/2014/main" id="{DE9DE643-7662-6319-F07D-866928601D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1026" name="Picture 2" descr="The 10 most jaw-dropping space images of 2022 | Live Science">
            <a:extLst>
              <a:ext uri="{FF2B5EF4-FFF2-40B4-BE49-F238E27FC236}">
                <a16:creationId xmlns:a16="http://schemas.microsoft.com/office/drawing/2014/main" id="{502FA466-BEC2-983E-0206-D59C23972E2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948516" y="1641987"/>
            <a:ext cx="5869858" cy="424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29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F106-64A6-85AE-3DB9-BE13FE1680C8}"/>
              </a:ext>
            </a:extLst>
          </p:cNvPr>
          <p:cNvSpPr>
            <a:spLocks noGrp="1"/>
          </p:cNvSpPr>
          <p:nvPr>
            <p:ph type="title"/>
          </p:nvPr>
        </p:nvSpPr>
        <p:spPr>
          <a:xfrm>
            <a:off x="1887794" y="365126"/>
            <a:ext cx="8967019" cy="952398"/>
          </a:xfrm>
        </p:spPr>
        <p:txBody>
          <a:bodyPr>
            <a:normAutofit/>
          </a:bodyPr>
          <a:lstStyle/>
          <a:p>
            <a:pPr algn="ctr"/>
            <a:r>
              <a:rPr lang="en-US" sz="3600" b="1"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6BEE2967-C753-8B72-8C62-EB59FA4FD6C2}"/>
              </a:ext>
            </a:extLst>
          </p:cNvPr>
          <p:cNvSpPr>
            <a:spLocks noGrp="1"/>
          </p:cNvSpPr>
          <p:nvPr>
            <p:ph sz="half" idx="1"/>
          </p:nvPr>
        </p:nvSpPr>
        <p:spPr>
          <a:xfrm>
            <a:off x="235974" y="1248697"/>
            <a:ext cx="5783826" cy="4928266"/>
          </a:xfrm>
        </p:spPr>
        <p:txBody>
          <a:bodyPr>
            <a:normAutofit/>
          </a:bodyPr>
          <a:lstStyle/>
          <a:p>
            <a:pPr>
              <a:buNone/>
            </a:pPr>
            <a:r>
              <a:rPr lang="en-US" sz="2400" b="1" i="1" dirty="0">
                <a:latin typeface="Times New Roman" panose="02020603050405020304" pitchFamily="18" charset="0"/>
                <a:cs typeface="Times New Roman" panose="02020603050405020304" pitchFamily="18" charset="0"/>
              </a:rPr>
              <a:t>From Habitability Classification to Earth-</a:t>
            </a:r>
          </a:p>
          <a:p>
            <a:pPr>
              <a:buNone/>
            </a:pPr>
            <a:r>
              <a:rPr lang="en-US" sz="2400" b="1" i="1" dirty="0">
                <a:latin typeface="Times New Roman" panose="02020603050405020304" pitchFamily="18" charset="0"/>
                <a:cs typeface="Times New Roman" panose="02020603050405020304" pitchFamily="18" charset="0"/>
              </a:rPr>
              <a:t>Likeness Clustering</a:t>
            </a:r>
          </a:p>
          <a:p>
            <a:pPr marL="0" indent="0">
              <a:buNone/>
            </a:pPr>
            <a:r>
              <a:rPr lang="en-US" sz="2000" dirty="0">
                <a:latin typeface="Times New Roman" panose="02020603050405020304" pitchFamily="18" charset="0"/>
                <a:cs typeface="Times New Roman" panose="02020603050405020304" pitchFamily="18" charset="0"/>
              </a:rPr>
              <a:t>The original goal was to classify exoplanets based on their habitability. However, due to the lack of labeled data indicating which exoplanets are actually habitable, we shifted to an unsupervised learning approach.</a:t>
            </a:r>
          </a:p>
          <a:p>
            <a:pPr>
              <a:buNone/>
            </a:pPr>
            <a:r>
              <a:rPr lang="en-US" sz="2000" b="1" dirty="0">
                <a:latin typeface="Times New Roman" panose="02020603050405020304" pitchFamily="18" charset="0"/>
                <a:cs typeface="Times New Roman" panose="02020603050405020304" pitchFamily="18" charset="0"/>
              </a:rPr>
              <a:t>Our Goals: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Group similar exoplanets using unsupervised learning</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Measure Earth-likeness by comparing to Earth’s parameters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Build a webpage for users to input planet data and get insights</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206BEF6-F00C-AB2F-6FB6-6642ECAAFE6C}"/>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29284630-3A68-7BF1-FDF7-81C2CF0498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2050" name="Picture 2" descr="Exoplanets &amp; Planetary Astronomy - Division of Geological and Planetary  Sciences">
            <a:extLst>
              <a:ext uri="{FF2B5EF4-FFF2-40B4-BE49-F238E27FC236}">
                <a16:creationId xmlns:a16="http://schemas.microsoft.com/office/drawing/2014/main" id="{671648A2-9267-E6CD-3170-4D45D7878C7A}"/>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2" y="2056094"/>
            <a:ext cx="5931310" cy="33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1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5202-B487-641D-DF78-F010B2ED78AA}"/>
              </a:ext>
            </a:extLst>
          </p:cNvPr>
          <p:cNvSpPr>
            <a:spLocks noGrp="1"/>
          </p:cNvSpPr>
          <p:nvPr>
            <p:ph type="title"/>
          </p:nvPr>
        </p:nvSpPr>
        <p:spPr>
          <a:xfrm>
            <a:off x="838200" y="365125"/>
            <a:ext cx="10515600" cy="922901"/>
          </a:xfrm>
        </p:spPr>
        <p:txBody>
          <a:bodyPr>
            <a:normAutofit/>
          </a:bodyPr>
          <a:lstStyle/>
          <a:p>
            <a:pPr algn="ctr"/>
            <a:r>
              <a:rPr lang="en-US" sz="3600" b="1" dirty="0">
                <a:latin typeface="Times New Roman" panose="02020603050405020304" pitchFamily="18" charset="0"/>
                <a:cs typeface="Times New Roman" panose="02020603050405020304" pitchFamily="18" charset="0"/>
              </a:rPr>
              <a:t>DATASET DESCRIPTION</a:t>
            </a:r>
          </a:p>
        </p:txBody>
      </p:sp>
      <p:sp>
        <p:nvSpPr>
          <p:cNvPr id="3" name="Content Placeholder 2">
            <a:extLst>
              <a:ext uri="{FF2B5EF4-FFF2-40B4-BE49-F238E27FC236}">
                <a16:creationId xmlns:a16="http://schemas.microsoft.com/office/drawing/2014/main" id="{3C75C1EC-FF89-7F6F-A809-C2BE1C569DBD}"/>
              </a:ext>
            </a:extLst>
          </p:cNvPr>
          <p:cNvSpPr>
            <a:spLocks noGrp="1"/>
          </p:cNvSpPr>
          <p:nvPr>
            <p:ph sz="half" idx="1"/>
          </p:nvPr>
        </p:nvSpPr>
        <p:spPr/>
        <p:txBody>
          <a:bodyPr>
            <a:noAutofit/>
          </a:bodyPr>
          <a:lstStyle/>
          <a:p>
            <a:pPr marL="0" indent="0">
              <a:buNone/>
            </a:pPr>
            <a:r>
              <a:rPr lang="en-US" sz="1800" b="1" i="1" dirty="0">
                <a:latin typeface="Times New Roman" panose="02020603050405020304" pitchFamily="18" charset="0"/>
                <a:cs typeface="Times New Roman" panose="02020603050405020304" pitchFamily="18" charset="0"/>
              </a:rPr>
              <a:t>Description:</a:t>
            </a:r>
          </a:p>
          <a:p>
            <a:r>
              <a:rPr lang="en-US" sz="1800" dirty="0">
                <a:latin typeface="Times New Roman" panose="02020603050405020304" pitchFamily="18" charset="0"/>
                <a:cs typeface="Times New Roman" panose="02020603050405020304" pitchFamily="18" charset="0"/>
              </a:rPr>
              <a:t>5000+ confirmed exoplanets.</a:t>
            </a:r>
          </a:p>
          <a:p>
            <a:r>
              <a:rPr lang="en-US" sz="1800" dirty="0">
                <a:latin typeface="Times New Roman" panose="02020603050405020304" pitchFamily="18" charset="0"/>
                <a:cs typeface="Times New Roman" panose="02020603050405020304" pitchFamily="18" charset="0"/>
              </a:rPr>
              <a:t>Over 90 features including planetary and stellar properties.</a:t>
            </a:r>
          </a:p>
          <a:p>
            <a:r>
              <a:rPr lang="en-US" sz="1800" dirty="0">
                <a:latin typeface="Times New Roman" panose="02020603050405020304" pitchFamily="18" charset="0"/>
                <a:cs typeface="Times New Roman" panose="02020603050405020304" pitchFamily="18" charset="0"/>
              </a:rPr>
              <a:t>Key parameters include orbital period, radius, mass, equilibrium temperature, stellar temperature, and more.</a:t>
            </a:r>
          </a:p>
          <a:p>
            <a:pPr marL="0" indent="0">
              <a:buNone/>
            </a:pPr>
            <a:endParaRPr lang="en-US" sz="1800" b="1" i="1" dirty="0">
              <a:latin typeface="Times New Roman" panose="02020603050405020304" pitchFamily="18" charset="0"/>
              <a:cs typeface="Times New Roman" panose="02020603050405020304" pitchFamily="18" charset="0"/>
            </a:endParaRPr>
          </a:p>
          <a:p>
            <a:pPr marL="0" indent="0">
              <a:buNone/>
            </a:pPr>
            <a:r>
              <a:rPr lang="en-US" sz="1800" b="1" i="1" dirty="0">
                <a:latin typeface="Times New Roman" panose="02020603050405020304" pitchFamily="18" charset="0"/>
                <a:cs typeface="Times New Roman" panose="02020603050405020304" pitchFamily="18" charset="0"/>
              </a:rPr>
              <a:t>Data Cleaning Involved:</a:t>
            </a:r>
          </a:p>
          <a:p>
            <a:r>
              <a:rPr lang="en-US" sz="1800" dirty="0">
                <a:latin typeface="Times New Roman" panose="02020603050405020304" pitchFamily="18" charset="0"/>
                <a:cs typeface="Times New Roman" panose="02020603050405020304" pitchFamily="18" charset="0"/>
              </a:rPr>
              <a:t>Handling missing values.</a:t>
            </a:r>
          </a:p>
          <a:p>
            <a:r>
              <a:rPr lang="en-US" sz="1800" dirty="0">
                <a:latin typeface="Times New Roman" panose="02020603050405020304" pitchFamily="18" charset="0"/>
                <a:cs typeface="Times New Roman" panose="02020603050405020304" pitchFamily="18" charset="0"/>
              </a:rPr>
              <a:t>Converting units to Earth-relative scales.</a:t>
            </a:r>
          </a:p>
          <a:p>
            <a:r>
              <a:rPr lang="en-US" sz="1800" dirty="0">
                <a:latin typeface="Times New Roman" panose="02020603050405020304" pitchFamily="18" charset="0"/>
                <a:cs typeface="Times New Roman" panose="02020603050405020304" pitchFamily="18" charset="0"/>
              </a:rPr>
              <a:t>Filtering entries with critical missing data.</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BE490A-BAD6-3C3E-495C-EC820970C1D6}"/>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604615D6-10BF-461A-625C-33C65838CA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3077" name="Picture 5">
            <a:extLst>
              <a:ext uri="{FF2B5EF4-FFF2-40B4-BE49-F238E27FC236}">
                <a16:creationId xmlns:a16="http://schemas.microsoft.com/office/drawing/2014/main" id="{E31DBE2B-4C3E-6F3A-9ACD-D56A04E42BF0}"/>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87331" y="1487488"/>
            <a:ext cx="5103224" cy="468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45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5969A-BA65-B145-D6C4-B8756912C75A}"/>
              </a:ext>
            </a:extLst>
          </p:cNvPr>
          <p:cNvSpPr>
            <a:spLocks noGrp="1"/>
          </p:cNvSpPr>
          <p:nvPr>
            <p:ph type="title"/>
          </p:nvPr>
        </p:nvSpPr>
        <p:spPr>
          <a:xfrm>
            <a:off x="838200" y="365126"/>
            <a:ext cx="10515600" cy="757238"/>
          </a:xfrm>
        </p:spPr>
        <p:txBody>
          <a:bodyPr>
            <a:normAutofit/>
          </a:bodyPr>
          <a:lstStyle/>
          <a:p>
            <a:pPr algn="ctr"/>
            <a:r>
              <a:rPr lang="en-US" sz="3600" b="1" dirty="0">
                <a:latin typeface="Times New Roman" panose="02020603050405020304" pitchFamily="18" charset="0"/>
                <a:cs typeface="Times New Roman" panose="02020603050405020304" pitchFamily="18" charset="0"/>
              </a:rPr>
              <a:t>KEY FEATURES USED</a:t>
            </a:r>
          </a:p>
        </p:txBody>
      </p:sp>
      <p:sp>
        <p:nvSpPr>
          <p:cNvPr id="3" name="Content Placeholder 2">
            <a:extLst>
              <a:ext uri="{FF2B5EF4-FFF2-40B4-BE49-F238E27FC236}">
                <a16:creationId xmlns:a16="http://schemas.microsoft.com/office/drawing/2014/main" id="{4257FC18-14F1-EB1D-14BB-6C632F02CE14}"/>
              </a:ext>
            </a:extLst>
          </p:cNvPr>
          <p:cNvSpPr>
            <a:spLocks noGrp="1"/>
          </p:cNvSpPr>
          <p:nvPr>
            <p:ph sz="half" idx="1"/>
          </p:nvPr>
        </p:nvSpPr>
        <p:spPr>
          <a:xfrm>
            <a:off x="838200" y="1386348"/>
            <a:ext cx="5181600" cy="4790615"/>
          </a:xfrm>
        </p:spPr>
        <p:txBody>
          <a:bodyPr>
            <a:normAutofit lnSpcReduction="10000"/>
          </a:bodyPr>
          <a:lstStyle/>
          <a:p>
            <a:pPr marL="0" indent="0">
              <a:buNone/>
            </a:pPr>
            <a:r>
              <a:rPr lang="en-US" sz="1800" dirty="0">
                <a:latin typeface="Times New Roman" panose="02020603050405020304" pitchFamily="18" charset="0"/>
                <a:cs typeface="Times New Roman" panose="02020603050405020304" pitchFamily="18" charset="0"/>
              </a:rPr>
              <a:t>A variety of features were used after careful EDA and domain research:-</a:t>
            </a:r>
          </a:p>
          <a:p>
            <a:pPr marL="342900" indent="-342900">
              <a:buAutoNum type="arabicParenR"/>
            </a:pPr>
            <a:r>
              <a:rPr lang="en-US" sz="1800" dirty="0" err="1">
                <a:latin typeface="Times New Roman" panose="02020603050405020304" pitchFamily="18" charset="0"/>
                <a:cs typeface="Times New Roman" panose="02020603050405020304" pitchFamily="18" charset="0"/>
              </a:rPr>
              <a:t>pl_orbper</a:t>
            </a:r>
            <a:r>
              <a:rPr lang="en-US" sz="1800" dirty="0">
                <a:latin typeface="Times New Roman" panose="02020603050405020304" pitchFamily="18" charset="0"/>
                <a:cs typeface="Times New Roman" panose="02020603050405020304" pitchFamily="18" charset="0"/>
              </a:rPr>
              <a:t>: Orbital Period</a:t>
            </a:r>
          </a:p>
          <a:p>
            <a:pPr marL="342900" indent="-342900">
              <a:buAutoNum type="arabicParenR"/>
            </a:pPr>
            <a:r>
              <a:rPr lang="en-US" sz="1800" dirty="0" err="1">
                <a:latin typeface="Times New Roman" panose="02020603050405020304" pitchFamily="18" charset="0"/>
                <a:cs typeface="Times New Roman" panose="02020603050405020304" pitchFamily="18" charset="0"/>
              </a:rPr>
              <a:t>pl_rade</a:t>
            </a:r>
            <a:r>
              <a:rPr lang="en-US" sz="1800" dirty="0">
                <a:latin typeface="Times New Roman" panose="02020603050405020304" pitchFamily="18" charset="0"/>
                <a:cs typeface="Times New Roman" panose="02020603050405020304" pitchFamily="18" charset="0"/>
              </a:rPr>
              <a:t>: Planet Radius (Earth units)</a:t>
            </a:r>
          </a:p>
          <a:p>
            <a:pPr marL="342900" indent="-342900">
              <a:buAutoNum type="arabicParenR"/>
            </a:pPr>
            <a:r>
              <a:rPr lang="en-US" sz="1800" dirty="0" err="1">
                <a:latin typeface="Times New Roman" panose="02020603050405020304" pitchFamily="18" charset="0"/>
                <a:cs typeface="Times New Roman" panose="02020603050405020304" pitchFamily="18" charset="0"/>
              </a:rPr>
              <a:t>pl_bmasse</a:t>
            </a:r>
            <a:r>
              <a:rPr lang="en-US" sz="1800" dirty="0">
                <a:latin typeface="Times New Roman" panose="02020603050405020304" pitchFamily="18" charset="0"/>
                <a:cs typeface="Times New Roman" panose="02020603050405020304" pitchFamily="18" charset="0"/>
              </a:rPr>
              <a:t>: Planet Mass (Earth units)</a:t>
            </a:r>
          </a:p>
          <a:p>
            <a:pPr marL="342900" indent="-342900">
              <a:buAutoNum type="arabicParenR"/>
            </a:pPr>
            <a:r>
              <a:rPr lang="en-US" sz="1800" dirty="0" err="1">
                <a:latin typeface="Times New Roman" panose="02020603050405020304" pitchFamily="18" charset="0"/>
                <a:cs typeface="Times New Roman" panose="02020603050405020304" pitchFamily="18" charset="0"/>
              </a:rPr>
              <a:t>pl_eqt</a:t>
            </a:r>
            <a:r>
              <a:rPr lang="en-US" sz="1800" dirty="0">
                <a:latin typeface="Times New Roman" panose="02020603050405020304" pitchFamily="18" charset="0"/>
                <a:cs typeface="Times New Roman" panose="02020603050405020304" pitchFamily="18" charset="0"/>
              </a:rPr>
              <a:t>: Equilibrium Temperature</a:t>
            </a:r>
          </a:p>
          <a:p>
            <a:pPr marL="342900" indent="-342900">
              <a:buAutoNum type="arabicParenR"/>
            </a:pPr>
            <a:r>
              <a:rPr lang="en-US" sz="1800" dirty="0" err="1">
                <a:latin typeface="Times New Roman" panose="02020603050405020304" pitchFamily="18" charset="0"/>
                <a:cs typeface="Times New Roman" panose="02020603050405020304" pitchFamily="18" charset="0"/>
              </a:rPr>
              <a:t>st_teff</a:t>
            </a:r>
            <a:r>
              <a:rPr lang="en-US" sz="1800" dirty="0">
                <a:latin typeface="Times New Roman" panose="02020603050405020304" pitchFamily="18" charset="0"/>
                <a:cs typeface="Times New Roman" panose="02020603050405020304" pitchFamily="18" charset="0"/>
              </a:rPr>
              <a:t>: Stellar Effective Temperature</a:t>
            </a:r>
          </a:p>
          <a:p>
            <a:pPr marL="342900" indent="-342900">
              <a:buAutoNum type="arabicParenR"/>
            </a:pPr>
            <a:r>
              <a:rPr lang="en-US" sz="1800" dirty="0" err="1">
                <a:latin typeface="Times New Roman" panose="02020603050405020304" pitchFamily="18" charset="0"/>
                <a:cs typeface="Times New Roman" panose="02020603050405020304" pitchFamily="18" charset="0"/>
              </a:rPr>
              <a:t>st_rad</a:t>
            </a:r>
            <a:r>
              <a:rPr lang="en-US" sz="1800" dirty="0">
                <a:latin typeface="Times New Roman" panose="02020603050405020304" pitchFamily="18" charset="0"/>
                <a:cs typeface="Times New Roman" panose="02020603050405020304" pitchFamily="18" charset="0"/>
              </a:rPr>
              <a:t>: Stellar Radius</a:t>
            </a:r>
          </a:p>
          <a:p>
            <a:pPr marL="342900" indent="-342900">
              <a:buAutoNum type="arabicParenR"/>
            </a:pPr>
            <a:r>
              <a:rPr lang="en-US" sz="1800" dirty="0" err="1">
                <a:latin typeface="Times New Roman" panose="02020603050405020304" pitchFamily="18" charset="0"/>
                <a:cs typeface="Times New Roman" panose="02020603050405020304" pitchFamily="18" charset="0"/>
              </a:rPr>
              <a:t>st_mass</a:t>
            </a:r>
            <a:r>
              <a:rPr lang="en-US" sz="1800" dirty="0">
                <a:latin typeface="Times New Roman" panose="02020603050405020304" pitchFamily="18" charset="0"/>
                <a:cs typeface="Times New Roman" panose="02020603050405020304" pitchFamily="18" charset="0"/>
              </a:rPr>
              <a:t>: Stellar Mass</a:t>
            </a:r>
          </a:p>
          <a:p>
            <a:pPr marL="342900" indent="-342900">
              <a:buAutoNum type="arabicParenR"/>
            </a:pPr>
            <a:r>
              <a:rPr lang="en-US" sz="1800" dirty="0" err="1">
                <a:latin typeface="Times New Roman" panose="02020603050405020304" pitchFamily="18" charset="0"/>
                <a:cs typeface="Times New Roman" panose="02020603050405020304" pitchFamily="18" charset="0"/>
              </a:rPr>
              <a:t>pl_insol</a:t>
            </a:r>
            <a:r>
              <a:rPr lang="en-US" sz="1800" dirty="0">
                <a:latin typeface="Times New Roman" panose="02020603050405020304" pitchFamily="18" charset="0"/>
                <a:cs typeface="Times New Roman" panose="02020603050405020304" pitchFamily="18" charset="0"/>
              </a:rPr>
              <a:t>: Insolation Flux</a:t>
            </a:r>
          </a:p>
          <a:p>
            <a:pPr marL="342900" indent="-342900">
              <a:buAutoNum type="arabicParenR"/>
            </a:pPr>
            <a:r>
              <a:rPr lang="en-US" sz="1800" dirty="0" err="1">
                <a:latin typeface="Times New Roman" panose="02020603050405020304" pitchFamily="18" charset="0"/>
                <a:cs typeface="Times New Roman" panose="02020603050405020304" pitchFamily="18" charset="0"/>
              </a:rPr>
              <a:t>pl_orbeccen</a:t>
            </a:r>
            <a:r>
              <a:rPr lang="en-US" sz="1800" dirty="0">
                <a:latin typeface="Times New Roman" panose="02020603050405020304" pitchFamily="18" charset="0"/>
                <a:cs typeface="Times New Roman" panose="02020603050405020304" pitchFamily="18" charset="0"/>
              </a:rPr>
              <a:t>: Orbital Eccentricity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These features directly influence planetary conditions and potential for habitability.</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BDC9B76-4584-29F4-F0B1-5829787E8EEA}"/>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65E63830-1BF0-F62A-7B85-A754B1683F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9" name="Content Placeholder 8">
            <a:extLst>
              <a:ext uri="{FF2B5EF4-FFF2-40B4-BE49-F238E27FC236}">
                <a16:creationId xmlns:a16="http://schemas.microsoft.com/office/drawing/2014/main" id="{0912BF09-AE9E-DDFA-D0A7-AF6D3B65650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199" y="1307690"/>
            <a:ext cx="5439697" cy="4660491"/>
          </a:xfrm>
          <a:prstGeom prst="rect">
            <a:avLst/>
          </a:prstGeom>
          <a:noFill/>
          <a:ln>
            <a:noFill/>
          </a:ln>
        </p:spPr>
      </p:pic>
    </p:spTree>
    <p:extLst>
      <p:ext uri="{BB962C8B-B14F-4D97-AF65-F5344CB8AC3E}">
        <p14:creationId xmlns:p14="http://schemas.microsoft.com/office/powerpoint/2010/main" val="1568291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B7DF6-CFE6-A62B-2CF6-7190F351E3B8}"/>
              </a:ext>
            </a:extLst>
          </p:cNvPr>
          <p:cNvSpPr>
            <a:spLocks noGrp="1"/>
          </p:cNvSpPr>
          <p:nvPr>
            <p:ph type="title"/>
          </p:nvPr>
        </p:nvSpPr>
        <p:spPr>
          <a:xfrm>
            <a:off x="838200" y="365126"/>
            <a:ext cx="10515600" cy="757238"/>
          </a:xfrm>
        </p:spPr>
        <p:txBody>
          <a:bodyPr>
            <a:normAutofit/>
          </a:bodyPr>
          <a:lstStyle/>
          <a:p>
            <a:pPr algn="ctr"/>
            <a:r>
              <a:rPr lang="en-US" sz="3600" b="1" dirty="0">
                <a:latin typeface="Times New Roman" panose="02020603050405020304" pitchFamily="18" charset="0"/>
                <a:cs typeface="Times New Roman" panose="02020603050405020304" pitchFamily="18" charset="0"/>
              </a:rPr>
              <a:t>FEATURE ENGINEERING</a:t>
            </a:r>
          </a:p>
        </p:txBody>
      </p:sp>
      <p:sp>
        <p:nvSpPr>
          <p:cNvPr id="3" name="Content Placeholder 2">
            <a:extLst>
              <a:ext uri="{FF2B5EF4-FFF2-40B4-BE49-F238E27FC236}">
                <a16:creationId xmlns:a16="http://schemas.microsoft.com/office/drawing/2014/main" id="{973B2642-1DA3-0B00-0B51-02C7B6ED7FD9}"/>
              </a:ext>
            </a:extLst>
          </p:cNvPr>
          <p:cNvSpPr>
            <a:spLocks noGrp="1"/>
          </p:cNvSpPr>
          <p:nvPr>
            <p:ph sz="half" idx="1"/>
          </p:nvPr>
        </p:nvSpPr>
        <p:spPr>
          <a:xfrm>
            <a:off x="838200" y="1487489"/>
            <a:ext cx="5181600" cy="4689474"/>
          </a:xfrm>
        </p:spPr>
        <p:txBody>
          <a:bodyPr>
            <a:normAutofit/>
          </a:bodyPr>
          <a:lstStyle/>
          <a:p>
            <a:pPr>
              <a:buNone/>
            </a:pPr>
            <a:endParaRPr lang="en-US" sz="2000" b="1"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Data Preparation at a Glance</a:t>
            </a:r>
            <a:br>
              <a:rPr lang="en-US" sz="2000" b="1"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Missing Values:</a:t>
            </a:r>
            <a:r>
              <a:rPr lang="en-US" sz="2000" dirty="0">
                <a:latin typeface="Times New Roman" panose="02020603050405020304" pitchFamily="18" charset="0"/>
                <a:cs typeface="Times New Roman" panose="02020603050405020304" pitchFamily="18" charset="0"/>
              </a:rPr>
              <a:t> Dropped critical nulls, filled the rest with median/mode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Scaling:</a:t>
            </a:r>
            <a:r>
              <a:rPr lang="en-US" sz="2000" dirty="0">
                <a:latin typeface="Times New Roman" panose="02020603050405020304" pitchFamily="18" charset="0"/>
                <a:cs typeface="Times New Roman" panose="02020603050405020304" pitchFamily="18" charset="0"/>
              </a:rPr>
              <a:t> Used </a:t>
            </a:r>
            <a:r>
              <a:rPr lang="en-US" sz="2000" dirty="0" err="1">
                <a:latin typeface="Times New Roman" panose="02020603050405020304" pitchFamily="18" charset="0"/>
                <a:cs typeface="Times New Roman" panose="02020603050405020304" pitchFamily="18" charset="0"/>
              </a:rPr>
              <a:t>StandardScaler</a:t>
            </a:r>
            <a:r>
              <a:rPr lang="en-US" sz="2000" dirty="0">
                <a:latin typeface="Times New Roman" panose="02020603050405020304" pitchFamily="18" charset="0"/>
                <a:cs typeface="Times New Roman" panose="02020603050405020304" pitchFamily="18" charset="0"/>
              </a:rPr>
              <a:t> to normalize all features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Dimensionality Reduction:</a:t>
            </a:r>
            <a:r>
              <a:rPr lang="en-US" sz="2000" dirty="0">
                <a:latin typeface="Times New Roman" panose="02020603050405020304" pitchFamily="18" charset="0"/>
                <a:cs typeface="Times New Roman" panose="02020603050405020304" pitchFamily="18" charset="0"/>
              </a:rPr>
              <a:t> Applied PCA (2D) while retaining ~90% variance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Earth Similarity Index:</a:t>
            </a:r>
            <a:r>
              <a:rPr lang="en-US" sz="2000" dirty="0">
                <a:latin typeface="Times New Roman" panose="02020603050405020304" pitchFamily="18" charset="0"/>
                <a:cs typeface="Times New Roman" panose="02020603050405020304" pitchFamily="18" charset="0"/>
              </a:rPr>
              <a:t> Evaluated, but skipped to maintain unsupervised integrity</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98CD1954-EA61-9B00-026E-C15639D1DC3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199" y="1487489"/>
            <a:ext cx="5587181" cy="4585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A24C5E-72EC-7550-0DBE-03AF4A5ACA54}"/>
              </a:ext>
            </a:extLst>
          </p:cNvPr>
          <p:cNvPicPr>
            <a:picLocks noChangeAspect="1"/>
          </p:cNvPicPr>
          <p:nvPr/>
        </p:nvPicPr>
        <p:blipFill>
          <a:blip r:embed="rId3"/>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40F6670C-F4B6-2878-26C1-7646AB827B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spTree>
    <p:extLst>
      <p:ext uri="{BB962C8B-B14F-4D97-AF65-F5344CB8AC3E}">
        <p14:creationId xmlns:p14="http://schemas.microsoft.com/office/powerpoint/2010/main" val="118210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E6C9-7900-C722-0791-8CDF1AB3335E}"/>
              </a:ext>
            </a:extLst>
          </p:cNvPr>
          <p:cNvSpPr>
            <a:spLocks noGrp="1"/>
          </p:cNvSpPr>
          <p:nvPr>
            <p:ph type="title"/>
          </p:nvPr>
        </p:nvSpPr>
        <p:spPr>
          <a:xfrm>
            <a:off x="838200" y="365126"/>
            <a:ext cx="10515600" cy="981894"/>
          </a:xfrm>
        </p:spPr>
        <p:txBody>
          <a:bodyPr>
            <a:normAutofit/>
          </a:bodyPr>
          <a:lstStyle/>
          <a:p>
            <a:pPr algn="ctr"/>
            <a:r>
              <a:rPr lang="en-US" sz="3600" b="1" dirty="0">
                <a:latin typeface="Times New Roman" panose="02020603050405020304" pitchFamily="18" charset="0"/>
                <a:cs typeface="Times New Roman" panose="02020603050405020304" pitchFamily="18" charset="0"/>
              </a:rPr>
              <a:t>MODEL SELECTION</a:t>
            </a:r>
          </a:p>
        </p:txBody>
      </p:sp>
      <p:sp>
        <p:nvSpPr>
          <p:cNvPr id="3" name="Content Placeholder 2">
            <a:extLst>
              <a:ext uri="{FF2B5EF4-FFF2-40B4-BE49-F238E27FC236}">
                <a16:creationId xmlns:a16="http://schemas.microsoft.com/office/drawing/2014/main" id="{D1B25E7B-FF48-2A2A-5F0E-0994F0471BC9}"/>
              </a:ext>
            </a:extLst>
          </p:cNvPr>
          <p:cNvSpPr>
            <a:spLocks noGrp="1"/>
          </p:cNvSpPr>
          <p:nvPr>
            <p:ph sz="half" idx="1"/>
          </p:nvPr>
        </p:nvSpPr>
        <p:spPr/>
        <p:txBody>
          <a:bodyPr>
            <a:normAutofit/>
          </a:bodyPr>
          <a:lstStyle/>
          <a:p>
            <a:pPr>
              <a:buNone/>
            </a:pPr>
            <a:endParaRPr lang="en-US" sz="2000" b="1"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Clustering Approach</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Tried </a:t>
            </a:r>
            <a:r>
              <a:rPr lang="en-US" sz="2000" b="1" dirty="0" err="1">
                <a:latin typeface="Times New Roman" panose="02020603050405020304" pitchFamily="18" charset="0"/>
                <a:cs typeface="Times New Roman" panose="02020603050405020304" pitchFamily="18" charset="0"/>
              </a:rPr>
              <a:t>KMeans</a:t>
            </a:r>
            <a:r>
              <a:rPr lang="en-US" sz="2000" dirty="0">
                <a:latin typeface="Times New Roman" panose="02020603050405020304" pitchFamily="18" charset="0"/>
                <a:cs typeface="Times New Roman" panose="02020603050405020304" pitchFamily="18" charset="0"/>
              </a:rPr>
              <a:t> — simple, fast, and effective</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Chose </a:t>
            </a:r>
            <a:r>
              <a:rPr lang="en-US" sz="2000" b="1" dirty="0">
                <a:latin typeface="Times New Roman" panose="02020603050405020304" pitchFamily="18" charset="0"/>
                <a:cs typeface="Times New Roman" panose="02020603050405020304" pitchFamily="18" charset="0"/>
              </a:rPr>
              <a:t>K = 3</a:t>
            </a:r>
            <a:r>
              <a:rPr lang="en-US" sz="2000" dirty="0">
                <a:latin typeface="Times New Roman" panose="02020603050405020304" pitchFamily="18" charset="0"/>
                <a:cs typeface="Times New Roman" panose="02020603050405020304" pitchFamily="18" charset="0"/>
              </a:rPr>
              <a:t> using the Elbow Method</a:t>
            </a:r>
          </a:p>
          <a:p>
            <a:pPr>
              <a:buNone/>
            </a:pPr>
            <a:endParaRPr lang="en-US" sz="2000" b="1"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Final Clusters: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Cluster 0:</a:t>
            </a:r>
            <a:r>
              <a:rPr lang="en-US" sz="2000" dirty="0">
                <a:latin typeface="Times New Roman" panose="02020603050405020304" pitchFamily="18" charset="0"/>
                <a:cs typeface="Times New Roman" panose="02020603050405020304" pitchFamily="18" charset="0"/>
              </a:rPr>
              <a:t> Earth-like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Cluster 1:</a:t>
            </a:r>
            <a:r>
              <a:rPr lang="en-US" sz="2000" dirty="0">
                <a:latin typeface="Times New Roman" panose="02020603050405020304" pitchFamily="18" charset="0"/>
                <a:cs typeface="Times New Roman" panose="02020603050405020304" pitchFamily="18" charset="0"/>
              </a:rPr>
              <a:t> Intermediate</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Cluster 2:</a:t>
            </a:r>
            <a:r>
              <a:rPr lang="en-US" sz="2000" dirty="0">
                <a:latin typeface="Times New Roman" panose="02020603050405020304" pitchFamily="18" charset="0"/>
                <a:cs typeface="Times New Roman" panose="02020603050405020304" pitchFamily="18" charset="0"/>
              </a:rPr>
              <a:t> Unlikely to be habitable</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2E5E2A5-9F9D-BF9B-270A-94F7D2BF76E5}"/>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06E99331-CA7B-2F23-5956-B15C69B10B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6146" name="Picture 2">
            <a:extLst>
              <a:ext uri="{FF2B5EF4-FFF2-40B4-BE49-F238E27FC236}">
                <a16:creationId xmlns:a16="http://schemas.microsoft.com/office/drawing/2014/main" id="{43ADA5EB-1EA2-82FA-B255-147ED966FA0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255063" y="2236214"/>
            <a:ext cx="5015873" cy="35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8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3BA26-8BDD-D6A9-24C4-23664D41FEAE}"/>
              </a:ext>
            </a:extLst>
          </p:cNvPr>
          <p:cNvSpPr>
            <a:spLocks noGrp="1"/>
          </p:cNvSpPr>
          <p:nvPr>
            <p:ph type="title"/>
          </p:nvPr>
        </p:nvSpPr>
        <p:spPr>
          <a:xfrm>
            <a:off x="838200" y="365126"/>
            <a:ext cx="10515600" cy="757238"/>
          </a:xfrm>
        </p:spPr>
        <p:txBody>
          <a:bodyPr>
            <a:normAutofit/>
          </a:bodyPr>
          <a:lstStyle/>
          <a:p>
            <a:pPr algn="ctr"/>
            <a:r>
              <a:rPr lang="en-US" sz="3600" b="1" dirty="0">
                <a:latin typeface="Times New Roman" panose="02020603050405020304" pitchFamily="18" charset="0"/>
                <a:cs typeface="Times New Roman" panose="02020603050405020304" pitchFamily="18" charset="0"/>
              </a:rPr>
              <a:t>RESULTS</a:t>
            </a:r>
          </a:p>
        </p:txBody>
      </p:sp>
      <p:sp>
        <p:nvSpPr>
          <p:cNvPr id="3" name="Content Placeholder 2">
            <a:extLst>
              <a:ext uri="{FF2B5EF4-FFF2-40B4-BE49-F238E27FC236}">
                <a16:creationId xmlns:a16="http://schemas.microsoft.com/office/drawing/2014/main" id="{CB436B0D-AF01-A1B0-4203-3BAC5D65AC95}"/>
              </a:ext>
            </a:extLst>
          </p:cNvPr>
          <p:cNvSpPr>
            <a:spLocks noGrp="1"/>
          </p:cNvSpPr>
          <p:nvPr>
            <p:ph sz="half" idx="1"/>
          </p:nvPr>
        </p:nvSpPr>
        <p:spPr/>
        <p:txBody>
          <a:bodyPr>
            <a:normAutofit/>
          </a:bodyPr>
          <a:lstStyle/>
          <a:p>
            <a:pPr>
              <a:buNone/>
            </a:pPr>
            <a:endParaRPr lang="en-US" sz="2000" dirty="0">
              <a:latin typeface="Times New Roman" panose="02020603050405020304" pitchFamily="18" charset="0"/>
              <a:cs typeface="Times New Roman" panose="02020603050405020304" pitchFamily="18" charset="0"/>
            </a:endParaRPr>
          </a:p>
          <a:p>
            <a:pPr>
              <a:buNone/>
            </a:pPr>
            <a:r>
              <a:rPr lang="en-US" sz="2000" dirty="0" err="1">
                <a:latin typeface="Times New Roman" panose="02020603050405020304" pitchFamily="18" charset="0"/>
                <a:cs typeface="Times New Roman" panose="02020603050405020304" pitchFamily="18" charset="0"/>
              </a:rPr>
              <a:t>KMeans</a:t>
            </a:r>
            <a:r>
              <a:rPr lang="en-US" sz="2000" dirty="0">
                <a:latin typeface="Times New Roman" panose="02020603050405020304" pitchFamily="18" charset="0"/>
                <a:cs typeface="Times New Roman" panose="02020603050405020304" pitchFamily="18" charset="0"/>
              </a:rPr>
              <a:t> successfully divided the dataset into 3 clusters: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Cluster 0: Close to Earth's parameters (High Habitability)</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Cluster 1: Moderately habitable planets</a:t>
            </a: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Cluster 2: Hot </a:t>
            </a:r>
            <a:r>
              <a:rPr lang="en-US" sz="2000" dirty="0" err="1">
                <a:latin typeface="Times New Roman" panose="02020603050405020304" pitchFamily="18" charset="0"/>
                <a:cs typeface="Times New Roman" panose="02020603050405020304" pitchFamily="18" charset="0"/>
              </a:rPr>
              <a:t>Jupiters</a:t>
            </a:r>
            <a:r>
              <a:rPr lang="en-US" sz="2000" dirty="0">
                <a:latin typeface="Times New Roman" panose="02020603050405020304" pitchFamily="18" charset="0"/>
                <a:cs typeface="Times New Roman" panose="02020603050405020304" pitchFamily="18" charset="0"/>
              </a:rPr>
              <a:t>, rogue planets, or extreme orbits (Low Habitability)</a:t>
            </a:r>
          </a:p>
          <a:p>
            <a:r>
              <a:rPr lang="en-US" sz="2000" dirty="0">
                <a:latin typeface="Times New Roman" panose="02020603050405020304" pitchFamily="18" charset="0"/>
                <a:cs typeface="Times New Roman" panose="02020603050405020304" pitchFamily="18" charset="0"/>
              </a:rPr>
              <a:t>Visualized using PCA-reduced scatter plot. Distribution validated through cluster centers.</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A2DE41B-688B-25EA-F752-BE81074CD1AA}"/>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CA4C574B-2817-AAC7-52A5-71C27DB58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7172" name="Picture 4">
            <a:extLst>
              <a:ext uri="{FF2B5EF4-FFF2-40B4-BE49-F238E27FC236}">
                <a16:creationId xmlns:a16="http://schemas.microsoft.com/office/drawing/2014/main" id="{82BD468F-51CC-3BBB-1FE5-E53403ED23FF}"/>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919019" y="1661652"/>
            <a:ext cx="6174657" cy="463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935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309A-46E3-794C-F6DA-F93896364B7F}"/>
              </a:ext>
            </a:extLst>
          </p:cNvPr>
          <p:cNvSpPr>
            <a:spLocks noGrp="1"/>
          </p:cNvSpPr>
          <p:nvPr>
            <p:ph type="title"/>
          </p:nvPr>
        </p:nvSpPr>
        <p:spPr>
          <a:xfrm>
            <a:off x="838200" y="365126"/>
            <a:ext cx="10515600" cy="1122364"/>
          </a:xfrm>
        </p:spPr>
        <p:txBody>
          <a:bodyPr>
            <a:normAutofit/>
          </a:bodyPr>
          <a:lstStyle/>
          <a:p>
            <a:pPr algn="ctr"/>
            <a:r>
              <a:rPr lang="en-US" sz="3600" b="1" dirty="0">
                <a:latin typeface="Times New Roman" panose="02020603050405020304" pitchFamily="18" charset="0"/>
                <a:cs typeface="Times New Roman" panose="02020603050405020304" pitchFamily="18" charset="0"/>
              </a:rPr>
              <a:t>WEB APPLICATION INTEGRATION</a:t>
            </a:r>
          </a:p>
        </p:txBody>
      </p:sp>
      <p:sp>
        <p:nvSpPr>
          <p:cNvPr id="3" name="Content Placeholder 2">
            <a:extLst>
              <a:ext uri="{FF2B5EF4-FFF2-40B4-BE49-F238E27FC236}">
                <a16:creationId xmlns:a16="http://schemas.microsoft.com/office/drawing/2014/main" id="{0F785A93-4A63-9926-D3B4-3CA8C28C997A}"/>
              </a:ext>
            </a:extLst>
          </p:cNvPr>
          <p:cNvSpPr>
            <a:spLocks noGrp="1"/>
          </p:cNvSpPr>
          <p:nvPr>
            <p:ph sz="half"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Built with:</a:t>
            </a:r>
            <a:r>
              <a:rPr lang="en-US" sz="2000" dirty="0">
                <a:latin typeface="Times New Roman" panose="02020603050405020304" pitchFamily="18" charset="0"/>
                <a:cs typeface="Times New Roman" panose="02020603050405020304" pitchFamily="18" charset="0"/>
              </a:rPr>
              <a:t> Python (Flask), HTML/CSS, Bootstrap</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What it does:</a:t>
            </a:r>
          </a:p>
          <a:p>
            <a:r>
              <a:rPr lang="en-US" sz="2000" dirty="0">
                <a:latin typeface="Times New Roman" panose="02020603050405020304" pitchFamily="18" charset="0"/>
                <a:cs typeface="Times New Roman" panose="02020603050405020304" pitchFamily="18" charset="0"/>
              </a:rPr>
              <a:t>Users enter planet data</a:t>
            </a:r>
          </a:p>
          <a:p>
            <a:r>
              <a:rPr lang="en-US" sz="2000" dirty="0">
                <a:latin typeface="Times New Roman" panose="02020603050405020304" pitchFamily="18" charset="0"/>
                <a:cs typeface="Times New Roman" panose="02020603050405020304" pitchFamily="18" charset="0"/>
              </a:rPr>
              <a:t>Model predicts habitability cluster</a:t>
            </a:r>
          </a:p>
          <a:p>
            <a:pPr>
              <a:buNone/>
            </a:pPr>
            <a:endParaRPr lang="en-US" sz="2000" b="1" dirty="0">
              <a:latin typeface="Times New Roman" panose="02020603050405020304" pitchFamily="18" charset="0"/>
              <a:cs typeface="Times New Roman" panose="02020603050405020304" pitchFamily="18" charset="0"/>
            </a:endParaRPr>
          </a:p>
          <a:p>
            <a:pPr>
              <a:buNone/>
            </a:pPr>
            <a:r>
              <a:rPr lang="en-US" sz="2000" b="1" dirty="0">
                <a:latin typeface="Times New Roman" panose="02020603050405020304" pitchFamily="18" charset="0"/>
                <a:cs typeface="Times New Roman" panose="02020603050405020304" pitchFamily="18" charset="0"/>
              </a:rPr>
              <a:t>Key Features:</a:t>
            </a:r>
          </a:p>
          <a:p>
            <a:r>
              <a:rPr lang="en-US" sz="2000" dirty="0">
                <a:latin typeface="Times New Roman" panose="02020603050405020304" pitchFamily="18" charset="0"/>
                <a:cs typeface="Times New Roman" panose="02020603050405020304" pitchFamily="18" charset="0"/>
              </a:rPr>
              <a:t>Input validation</a:t>
            </a:r>
          </a:p>
          <a:p>
            <a:r>
              <a:rPr lang="en-US" sz="2000" dirty="0">
                <a:latin typeface="Times New Roman" panose="02020603050405020304" pitchFamily="18" charset="0"/>
                <a:cs typeface="Times New Roman" panose="02020603050405020304" pitchFamily="18" charset="0"/>
              </a:rPr>
              <a:t>Real-time results</a:t>
            </a:r>
          </a:p>
          <a:p>
            <a:r>
              <a:rPr lang="en-US" sz="2000" dirty="0">
                <a:latin typeface="Times New Roman" panose="02020603050405020304" pitchFamily="18" charset="0"/>
                <a:cs typeface="Times New Roman" panose="02020603050405020304" pitchFamily="18" charset="0"/>
              </a:rPr>
              <a:t>Simple, user-friendly design</a:t>
            </a:r>
          </a:p>
        </p:txBody>
      </p:sp>
      <p:pic>
        <p:nvPicPr>
          <p:cNvPr id="5" name="Picture 4">
            <a:extLst>
              <a:ext uri="{FF2B5EF4-FFF2-40B4-BE49-F238E27FC236}">
                <a16:creationId xmlns:a16="http://schemas.microsoft.com/office/drawing/2014/main" id="{76ABC459-81FD-F8F8-146E-55F1165A4AB3}"/>
              </a:ext>
            </a:extLst>
          </p:cNvPr>
          <p:cNvPicPr>
            <a:picLocks noChangeAspect="1"/>
          </p:cNvPicPr>
          <p:nvPr/>
        </p:nvPicPr>
        <p:blipFill>
          <a:blip r:embed="rId2"/>
          <a:stretch>
            <a:fillRect/>
          </a:stretch>
        </p:blipFill>
        <p:spPr>
          <a:xfrm>
            <a:off x="0" y="0"/>
            <a:ext cx="1887794" cy="1122363"/>
          </a:xfrm>
          <a:prstGeom prst="rect">
            <a:avLst/>
          </a:prstGeom>
        </p:spPr>
      </p:pic>
      <p:pic>
        <p:nvPicPr>
          <p:cNvPr id="6" name="Picture 5" descr="Education (UG/PG) Programs for Professionals, Online Degree ...">
            <a:extLst>
              <a:ext uri="{FF2B5EF4-FFF2-40B4-BE49-F238E27FC236}">
                <a16:creationId xmlns:a16="http://schemas.microsoft.com/office/drawing/2014/main" id="{BA37D1EA-70BA-2BDE-473C-87D9286803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36826" y="0"/>
            <a:ext cx="1455174" cy="1122363"/>
          </a:xfrm>
          <a:prstGeom prst="rect">
            <a:avLst/>
          </a:prstGeom>
          <a:noFill/>
          <a:ln>
            <a:noFill/>
          </a:ln>
        </p:spPr>
      </p:pic>
      <p:pic>
        <p:nvPicPr>
          <p:cNvPr id="8194" name="Picture 2" descr="Screen">
            <a:extLst>
              <a:ext uri="{FF2B5EF4-FFF2-40B4-BE49-F238E27FC236}">
                <a16:creationId xmlns:a16="http://schemas.microsoft.com/office/drawing/2014/main" id="{9412AE97-CA6C-8F88-E0E9-90C6476EA1EB}"/>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919019" y="2153265"/>
            <a:ext cx="5889523" cy="385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821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750</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ML PROJECT ON EXOPLANET HABITABILITY PREDICTION</vt:lpstr>
      <vt:lpstr>INTRODUCTION</vt:lpstr>
      <vt:lpstr>PROBLEM STATEMENT</vt:lpstr>
      <vt:lpstr>DATASET DESCRIPTION</vt:lpstr>
      <vt:lpstr>KEY FEATURES USED</vt:lpstr>
      <vt:lpstr>FEATURE ENGINEERING</vt:lpstr>
      <vt:lpstr>MODEL SELECTION</vt:lpstr>
      <vt:lpstr>RESULTS</vt:lpstr>
      <vt:lpstr>WEB APPLICATION INTEGRATION</vt:lpstr>
      <vt:lpstr>CHALLENGES FACED</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Pranjal Sinha</dc:creator>
  <cp:lastModifiedBy>Pranjal Sinha</cp:lastModifiedBy>
  <cp:revision>6</cp:revision>
  <dcterms:created xsi:type="dcterms:W3CDTF">2025-04-30T09:28:39Z</dcterms:created>
  <dcterms:modified xsi:type="dcterms:W3CDTF">2025-04-30T11:03:19Z</dcterms:modified>
</cp:coreProperties>
</file>